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69" r:id="rId3"/>
    <p:sldId id="258" r:id="rId4"/>
    <p:sldId id="286" r:id="rId5"/>
    <p:sldId id="290" r:id="rId6"/>
    <p:sldId id="287" r:id="rId7"/>
    <p:sldId id="288" r:id="rId8"/>
    <p:sldId id="289" r:id="rId9"/>
    <p:sldId id="296" r:id="rId10"/>
    <p:sldId id="300" r:id="rId11"/>
    <p:sldId id="297" r:id="rId12"/>
    <p:sldId id="304" r:id="rId13"/>
    <p:sldId id="301" r:id="rId14"/>
    <p:sldId id="302" r:id="rId15"/>
    <p:sldId id="305" r:id="rId16"/>
    <p:sldId id="303" r:id="rId17"/>
    <p:sldId id="306" r:id="rId18"/>
    <p:sldId id="307" r:id="rId19"/>
    <p:sldId id="308" r:id="rId20"/>
    <p:sldId id="309" r:id="rId21"/>
    <p:sldId id="310" r:id="rId22"/>
    <p:sldId id="31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05F8D-03CC-463C-98A6-B4F1FBC86C2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89B2F-3ACE-4C95-A4E8-65EAD72A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89B2F-3ACE-4C95-A4E8-65EAD72A20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89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0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0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2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7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5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7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7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9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2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9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096F6-04BA-4B4C-A76E-24E1E029533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4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030" y="1895843"/>
            <a:ext cx="12015536" cy="1973179"/>
          </a:xfrm>
          <a:noFill/>
        </p:spPr>
        <p:txBody>
          <a:bodyPr>
            <a:noAutofit/>
          </a:bodyPr>
          <a:lstStyle/>
          <a:p>
            <a:r>
              <a:rPr lang="en-US" sz="4800" b="1" dirty="0">
                <a:cs typeface="Times New Roman" panose="02020603050405020304" pitchFamily="18" charset="0"/>
              </a:rPr>
              <a:t>Investigations of Precipitation Partitioning </a:t>
            </a:r>
            <a:br>
              <a:rPr lang="en-US" sz="4800" b="1" dirty="0">
                <a:cs typeface="Times New Roman" panose="02020603050405020304" pitchFamily="18" charset="0"/>
              </a:rPr>
            </a:br>
            <a:r>
              <a:rPr lang="en-US" sz="4800" b="1" dirty="0">
                <a:cs typeface="Times New Roman" panose="02020603050405020304" pitchFamily="18" charset="0"/>
              </a:rPr>
              <a:t>Between Arizona and New Mexico </a:t>
            </a:r>
            <a:br>
              <a:rPr lang="en-US" sz="4800" b="1" dirty="0">
                <a:cs typeface="Times New Roman" panose="02020603050405020304" pitchFamily="18" charset="0"/>
              </a:rPr>
            </a:br>
            <a:r>
              <a:rPr lang="en-US" sz="4800" b="1" dirty="0">
                <a:cs typeface="Times New Roman" panose="02020603050405020304" pitchFamily="18" charset="0"/>
              </a:rPr>
              <a:t>During the North American Monsoon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0198" y="4071481"/>
            <a:ext cx="8711080" cy="1590165"/>
          </a:xfrm>
          <a:noFill/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Cynthia R. Kobold</a:t>
            </a:r>
          </a:p>
          <a:p>
            <a:r>
              <a:rPr lang="en-US" dirty="0">
                <a:cs typeface="Times New Roman" panose="02020603050405020304" pitchFamily="18" charset="0"/>
              </a:rPr>
              <a:t>Department of Applied Aviation Sciences</a:t>
            </a:r>
          </a:p>
          <a:p>
            <a:r>
              <a:rPr lang="en-US" dirty="0">
                <a:cs typeface="Times New Roman" panose="02020603050405020304" pitchFamily="18" charset="0"/>
              </a:rPr>
              <a:t>Embry-Riddle Aeronautical University, Prescott, Arizona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790" y="5934193"/>
            <a:ext cx="1062210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4" y="5864106"/>
            <a:ext cx="991182" cy="984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81" y="0"/>
            <a:ext cx="8654715" cy="1161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A62935-C85A-4311-A4C1-75942C3A22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5864106"/>
            <a:ext cx="2514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3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0" t="7604" r="4180" b="3962"/>
          <a:stretch/>
        </p:blipFill>
        <p:spPr>
          <a:xfrm>
            <a:off x="0" y="-119269"/>
            <a:ext cx="12304643" cy="69772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9758F3-7F90-484A-8C35-A5B7928CE883}"/>
              </a:ext>
            </a:extLst>
          </p:cNvPr>
          <p:cNvSpPr txBox="1"/>
          <p:nvPr/>
        </p:nvSpPr>
        <p:spPr>
          <a:xfrm>
            <a:off x="6664334" y="1591556"/>
            <a:ext cx="137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Sangre de Cristo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C794F3-EFF9-4FF3-B92E-1995FCE75CB1}"/>
              </a:ext>
            </a:extLst>
          </p:cNvPr>
          <p:cNvSpPr/>
          <p:nvPr/>
        </p:nvSpPr>
        <p:spPr>
          <a:xfrm rot="16848004">
            <a:off x="6115175" y="2856792"/>
            <a:ext cx="1909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Sacramento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AE9929-8409-458C-8A5C-3655E255833C}"/>
              </a:ext>
            </a:extLst>
          </p:cNvPr>
          <p:cNvSpPr/>
          <p:nvPr/>
        </p:nvSpPr>
        <p:spPr>
          <a:xfrm rot="16960154">
            <a:off x="5032969" y="2273828"/>
            <a:ext cx="2919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San Andres</a:t>
            </a:r>
          </a:p>
        </p:txBody>
      </p:sp>
      <p:sp>
        <p:nvSpPr>
          <p:cNvPr id="2" name="Freeform 1"/>
          <p:cNvSpPr/>
          <p:nvPr/>
        </p:nvSpPr>
        <p:spPr>
          <a:xfrm rot="21340133">
            <a:off x="7404520" y="2424439"/>
            <a:ext cx="2440745" cy="3796748"/>
          </a:xfrm>
          <a:custGeom>
            <a:avLst/>
            <a:gdLst>
              <a:gd name="connsiteX0" fmla="*/ 2432877 w 2432877"/>
              <a:gd name="connsiteY0" fmla="*/ 3796748 h 3796748"/>
              <a:gd name="connsiteX1" fmla="*/ 1230243 w 2432877"/>
              <a:gd name="connsiteY1" fmla="*/ 2613991 h 3796748"/>
              <a:gd name="connsiteX2" fmla="*/ 37547 w 2432877"/>
              <a:gd name="connsiteY2" fmla="*/ 1351722 h 3796748"/>
              <a:gd name="connsiteX3" fmla="*/ 276086 w 2432877"/>
              <a:gd name="connsiteY3" fmla="*/ 0 h 3796748"/>
              <a:gd name="connsiteX4" fmla="*/ 276086 w 2432877"/>
              <a:gd name="connsiteY4" fmla="*/ 0 h 3796748"/>
              <a:gd name="connsiteX0" fmla="*/ 2440745 w 2440745"/>
              <a:gd name="connsiteY0" fmla="*/ 3796748 h 3796748"/>
              <a:gd name="connsiteX1" fmla="*/ 1371455 w 2440745"/>
              <a:gd name="connsiteY1" fmla="*/ 2564285 h 3796748"/>
              <a:gd name="connsiteX2" fmla="*/ 45415 w 2440745"/>
              <a:gd name="connsiteY2" fmla="*/ 1351722 h 3796748"/>
              <a:gd name="connsiteX3" fmla="*/ 283954 w 2440745"/>
              <a:gd name="connsiteY3" fmla="*/ 0 h 3796748"/>
              <a:gd name="connsiteX4" fmla="*/ 283954 w 2440745"/>
              <a:gd name="connsiteY4" fmla="*/ 0 h 379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745" h="3796748">
                <a:moveTo>
                  <a:pt x="2440745" y="3796748"/>
                </a:moveTo>
                <a:cubicBezTo>
                  <a:pt x="2039039" y="3409121"/>
                  <a:pt x="1770677" y="2971789"/>
                  <a:pt x="1371455" y="2564285"/>
                </a:cubicBezTo>
                <a:cubicBezTo>
                  <a:pt x="972233" y="2156781"/>
                  <a:pt x="226665" y="1779103"/>
                  <a:pt x="45415" y="1351722"/>
                </a:cubicBezTo>
                <a:cubicBezTo>
                  <a:pt x="-135835" y="924341"/>
                  <a:pt x="283954" y="0"/>
                  <a:pt x="283954" y="0"/>
                </a:cubicBezTo>
                <a:lnTo>
                  <a:pt x="283954" y="0"/>
                </a:lnTo>
              </a:path>
            </a:pathLst>
          </a:custGeom>
          <a:noFill/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471584" y="2504661"/>
            <a:ext cx="1302625" cy="3635712"/>
          </a:xfrm>
          <a:custGeom>
            <a:avLst/>
            <a:gdLst>
              <a:gd name="connsiteX0" fmla="*/ 2432877 w 2432877"/>
              <a:gd name="connsiteY0" fmla="*/ 3796748 h 3796748"/>
              <a:gd name="connsiteX1" fmla="*/ 1230243 w 2432877"/>
              <a:gd name="connsiteY1" fmla="*/ 2613991 h 3796748"/>
              <a:gd name="connsiteX2" fmla="*/ 37547 w 2432877"/>
              <a:gd name="connsiteY2" fmla="*/ 1351722 h 3796748"/>
              <a:gd name="connsiteX3" fmla="*/ 276086 w 2432877"/>
              <a:gd name="connsiteY3" fmla="*/ 0 h 3796748"/>
              <a:gd name="connsiteX4" fmla="*/ 276086 w 2432877"/>
              <a:gd name="connsiteY4" fmla="*/ 0 h 3796748"/>
              <a:gd name="connsiteX0" fmla="*/ 2219812 w 2219812"/>
              <a:gd name="connsiteY0" fmla="*/ 3796748 h 3796748"/>
              <a:gd name="connsiteX1" fmla="*/ 1017178 w 2219812"/>
              <a:gd name="connsiteY1" fmla="*/ 2613991 h 3796748"/>
              <a:gd name="connsiteX2" fmla="*/ 72960 w 2219812"/>
              <a:gd name="connsiteY2" fmla="*/ 1285761 h 3796748"/>
              <a:gd name="connsiteX3" fmla="*/ 63021 w 2219812"/>
              <a:gd name="connsiteY3" fmla="*/ 0 h 3796748"/>
              <a:gd name="connsiteX4" fmla="*/ 63021 w 2219812"/>
              <a:gd name="connsiteY4" fmla="*/ 0 h 3796748"/>
              <a:gd name="connsiteX0" fmla="*/ 2204373 w 2204373"/>
              <a:gd name="connsiteY0" fmla="*/ 3796748 h 3796748"/>
              <a:gd name="connsiteX1" fmla="*/ 793018 w 2204373"/>
              <a:gd name="connsiteY1" fmla="*/ 2838263 h 3796748"/>
              <a:gd name="connsiteX2" fmla="*/ 57521 w 2204373"/>
              <a:gd name="connsiteY2" fmla="*/ 1285761 h 3796748"/>
              <a:gd name="connsiteX3" fmla="*/ 47582 w 2204373"/>
              <a:gd name="connsiteY3" fmla="*/ 0 h 3796748"/>
              <a:gd name="connsiteX4" fmla="*/ 47582 w 2204373"/>
              <a:gd name="connsiteY4" fmla="*/ 0 h 3796748"/>
              <a:gd name="connsiteX0" fmla="*/ 1558330 w 1558330"/>
              <a:gd name="connsiteY0" fmla="*/ 4073789 h 4073789"/>
              <a:gd name="connsiteX1" fmla="*/ 793018 w 1558330"/>
              <a:gd name="connsiteY1" fmla="*/ 2838263 h 4073789"/>
              <a:gd name="connsiteX2" fmla="*/ 57521 w 1558330"/>
              <a:gd name="connsiteY2" fmla="*/ 1285761 h 4073789"/>
              <a:gd name="connsiteX3" fmla="*/ 47582 w 1558330"/>
              <a:gd name="connsiteY3" fmla="*/ 0 h 4073789"/>
              <a:gd name="connsiteX4" fmla="*/ 47582 w 1558330"/>
              <a:gd name="connsiteY4" fmla="*/ 0 h 4073789"/>
              <a:gd name="connsiteX0" fmla="*/ 1558330 w 1558330"/>
              <a:gd name="connsiteY0" fmla="*/ 4073789 h 4073789"/>
              <a:gd name="connsiteX1" fmla="*/ 793018 w 1558330"/>
              <a:gd name="connsiteY1" fmla="*/ 2838263 h 4073789"/>
              <a:gd name="connsiteX2" fmla="*/ 57521 w 1558330"/>
              <a:gd name="connsiteY2" fmla="*/ 1285761 h 4073789"/>
              <a:gd name="connsiteX3" fmla="*/ 47582 w 1558330"/>
              <a:gd name="connsiteY3" fmla="*/ 0 h 4073789"/>
              <a:gd name="connsiteX4" fmla="*/ 47582 w 1558330"/>
              <a:gd name="connsiteY4" fmla="*/ 0 h 4073789"/>
              <a:gd name="connsiteX0" fmla="*/ 1589650 w 1589650"/>
              <a:gd name="connsiteY0" fmla="*/ 4786179 h 4786179"/>
              <a:gd name="connsiteX1" fmla="*/ 824338 w 1589650"/>
              <a:gd name="connsiteY1" fmla="*/ 3550653 h 4786179"/>
              <a:gd name="connsiteX2" fmla="*/ 88841 w 1589650"/>
              <a:gd name="connsiteY2" fmla="*/ 1998151 h 4786179"/>
              <a:gd name="connsiteX3" fmla="*/ 78902 w 1589650"/>
              <a:gd name="connsiteY3" fmla="*/ 712390 h 4786179"/>
              <a:gd name="connsiteX4" fmla="*/ 685189 w 1589650"/>
              <a:gd name="connsiteY4" fmla="*/ 0 h 4786179"/>
              <a:gd name="connsiteX0" fmla="*/ 1511524 w 1511524"/>
              <a:gd name="connsiteY0" fmla="*/ 4786179 h 4786179"/>
              <a:gd name="connsiteX1" fmla="*/ 746212 w 1511524"/>
              <a:gd name="connsiteY1" fmla="*/ 3550653 h 4786179"/>
              <a:gd name="connsiteX2" fmla="*/ 10715 w 1511524"/>
              <a:gd name="connsiteY2" fmla="*/ 1998151 h 4786179"/>
              <a:gd name="connsiteX3" fmla="*/ 328767 w 1511524"/>
              <a:gd name="connsiteY3" fmla="*/ 751967 h 4786179"/>
              <a:gd name="connsiteX4" fmla="*/ 607063 w 1511524"/>
              <a:gd name="connsiteY4" fmla="*/ 0 h 4786179"/>
              <a:gd name="connsiteX0" fmla="*/ 1322738 w 1322738"/>
              <a:gd name="connsiteY0" fmla="*/ 4786179 h 4786179"/>
              <a:gd name="connsiteX1" fmla="*/ 557426 w 1322738"/>
              <a:gd name="connsiteY1" fmla="*/ 3550653 h 4786179"/>
              <a:gd name="connsiteX2" fmla="*/ 20711 w 1322738"/>
              <a:gd name="connsiteY2" fmla="*/ 1998151 h 4786179"/>
              <a:gd name="connsiteX3" fmla="*/ 139981 w 1322738"/>
              <a:gd name="connsiteY3" fmla="*/ 751967 h 4786179"/>
              <a:gd name="connsiteX4" fmla="*/ 418277 w 1322738"/>
              <a:gd name="connsiteY4" fmla="*/ 0 h 4786179"/>
              <a:gd name="connsiteX0" fmla="*/ 1336638 w 1336638"/>
              <a:gd name="connsiteY0" fmla="*/ 4957679 h 4957679"/>
              <a:gd name="connsiteX1" fmla="*/ 571326 w 1336638"/>
              <a:gd name="connsiteY1" fmla="*/ 3722153 h 4957679"/>
              <a:gd name="connsiteX2" fmla="*/ 34611 w 1336638"/>
              <a:gd name="connsiteY2" fmla="*/ 2169651 h 4957679"/>
              <a:gd name="connsiteX3" fmla="*/ 153881 w 1336638"/>
              <a:gd name="connsiteY3" fmla="*/ 923467 h 4957679"/>
              <a:gd name="connsiteX4" fmla="*/ 968890 w 1336638"/>
              <a:gd name="connsiteY4" fmla="*/ 0 h 4957679"/>
              <a:gd name="connsiteX0" fmla="*/ 1302552 w 1302552"/>
              <a:gd name="connsiteY0" fmla="*/ 4957679 h 4957679"/>
              <a:gd name="connsiteX1" fmla="*/ 537240 w 1302552"/>
              <a:gd name="connsiteY1" fmla="*/ 3722153 h 4957679"/>
              <a:gd name="connsiteX2" fmla="*/ 525 w 1302552"/>
              <a:gd name="connsiteY2" fmla="*/ 2169651 h 4957679"/>
              <a:gd name="connsiteX3" fmla="*/ 447787 w 1302552"/>
              <a:gd name="connsiteY3" fmla="*/ 910275 h 4957679"/>
              <a:gd name="connsiteX4" fmla="*/ 934804 w 1302552"/>
              <a:gd name="connsiteY4" fmla="*/ 0 h 4957679"/>
              <a:gd name="connsiteX0" fmla="*/ 1302625 w 1302625"/>
              <a:gd name="connsiteY0" fmla="*/ 4825755 h 4825755"/>
              <a:gd name="connsiteX1" fmla="*/ 537313 w 1302625"/>
              <a:gd name="connsiteY1" fmla="*/ 3590229 h 4825755"/>
              <a:gd name="connsiteX2" fmla="*/ 598 w 1302625"/>
              <a:gd name="connsiteY2" fmla="*/ 2037727 h 4825755"/>
              <a:gd name="connsiteX3" fmla="*/ 447860 w 1302625"/>
              <a:gd name="connsiteY3" fmla="*/ 778351 h 4825755"/>
              <a:gd name="connsiteX4" fmla="*/ 1173416 w 1302625"/>
              <a:gd name="connsiteY4" fmla="*/ 0 h 482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625" h="4825755">
                <a:moveTo>
                  <a:pt x="1302625" y="4825755"/>
                </a:moveTo>
                <a:cubicBezTo>
                  <a:pt x="781649" y="4068740"/>
                  <a:pt x="754318" y="4054900"/>
                  <a:pt x="537313" y="3590229"/>
                </a:cubicBezTo>
                <a:cubicBezTo>
                  <a:pt x="320309" y="3125558"/>
                  <a:pt x="15507" y="2506373"/>
                  <a:pt x="598" y="2037727"/>
                </a:cubicBezTo>
                <a:cubicBezTo>
                  <a:pt x="-14311" y="1569081"/>
                  <a:pt x="252390" y="1117972"/>
                  <a:pt x="447860" y="778351"/>
                </a:cubicBezTo>
                <a:cubicBezTo>
                  <a:pt x="643330" y="438730"/>
                  <a:pt x="971320" y="237463"/>
                  <a:pt x="1173416" y="0"/>
                </a:cubicBezTo>
              </a:path>
            </a:pathLst>
          </a:custGeom>
          <a:noFill/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00234" y="5298423"/>
            <a:ext cx="1719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Summer flow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46026" y="6393216"/>
            <a:ext cx="1858617" cy="457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258980" y="196337"/>
            <a:ext cx="3819152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182880">
              <a:buFont typeface="Arial" panose="020B0604020202020204" pitchFamily="34" charset="0"/>
              <a:buChar char="•"/>
            </a:pPr>
            <a:r>
              <a:rPr lang="en-US" sz="2400" dirty="0"/>
              <a:t>Moisture is blocked by NM mountain ranges </a:t>
            </a:r>
          </a:p>
          <a:p>
            <a:pPr lvl="1" indent="-182880">
              <a:buFont typeface="Arial" panose="020B0604020202020204" pitchFamily="34" charset="0"/>
              <a:buChar char="•"/>
            </a:pPr>
            <a:r>
              <a:rPr lang="en-US" sz="2400" dirty="0"/>
              <a:t>GOC moisture is blocked from reaching NM </a:t>
            </a:r>
          </a:p>
          <a:p>
            <a:pPr lvl="1" indent="-182880">
              <a:buFont typeface="Arial" panose="020B0604020202020204" pitchFamily="34" charset="0"/>
              <a:buChar char="•"/>
            </a:pPr>
            <a:r>
              <a:rPr lang="en-US" sz="2400" dirty="0"/>
              <a:t>GOM moisture is blocked from reaching AZ</a:t>
            </a:r>
          </a:p>
        </p:txBody>
      </p:sp>
    </p:spTree>
    <p:extLst>
      <p:ext uri="{BB962C8B-B14F-4D97-AF65-F5344CB8AC3E}">
        <p14:creationId xmlns:p14="http://schemas.microsoft.com/office/powerpoint/2010/main" val="4158949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BFF78-B207-48B8-AEBC-61B24DB6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3445"/>
            <a:ext cx="12192000" cy="1325563"/>
          </a:xfrm>
        </p:spPr>
        <p:txBody>
          <a:bodyPr/>
          <a:lstStyle/>
          <a:p>
            <a:pPr algn="ctr"/>
            <a:r>
              <a:rPr lang="en-US" b="1" dirty="0"/>
              <a:t>Can we identify moisture sources from precipitation/SST correlations?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7836" y="1468744"/>
            <a:ext cx="4532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AZ/W-NM </a:t>
            </a:r>
            <a:r>
              <a:rPr lang="en-US" sz="2400" dirty="0" err="1"/>
              <a:t>precip</a:t>
            </a:r>
            <a:r>
              <a:rPr lang="en-US" sz="2400" dirty="0"/>
              <a:t> is positively correlated with warm Pacific SSTs and northern GOC SSTs but not GOM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7916" y="1526051"/>
            <a:ext cx="4986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E-NM </a:t>
            </a:r>
            <a:r>
              <a:rPr lang="en-US" sz="2400" dirty="0" err="1"/>
              <a:t>precip</a:t>
            </a:r>
            <a:r>
              <a:rPr lang="en-US" sz="2400" dirty="0"/>
              <a:t> is positively correlated with warm NW GOM (and Pacific SSTs) but not GOC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79755-159D-4CBA-A3D6-79E48E648D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83" y="3344297"/>
            <a:ext cx="6132117" cy="3513703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581E11F-FB3A-43E7-9C84-4E0E11C6C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4297"/>
            <a:ext cx="6127916" cy="3511296"/>
          </a:xfrm>
        </p:spPr>
      </p:pic>
      <p:sp>
        <p:nvSpPr>
          <p:cNvPr id="7" name="TextBox 6"/>
          <p:cNvSpPr txBox="1"/>
          <p:nvPr/>
        </p:nvSpPr>
        <p:spPr>
          <a:xfrm>
            <a:off x="1422953" y="4601817"/>
            <a:ext cx="367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3692" y="4581939"/>
            <a:ext cx="367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4400" y="2833423"/>
            <a:ext cx="6661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Positive correlations imply more moisture = more precipitation</a:t>
            </a:r>
          </a:p>
        </p:txBody>
      </p:sp>
    </p:spTree>
    <p:extLst>
      <p:ext uri="{BB962C8B-B14F-4D97-AF65-F5344CB8AC3E}">
        <p14:creationId xmlns:p14="http://schemas.microsoft.com/office/powerpoint/2010/main" val="780475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" y="44917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Composite 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383" y="1774742"/>
            <a:ext cx="104559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What are the factors that cause heavy precipitation in the two regions?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Identify days of </a:t>
            </a:r>
            <a:r>
              <a:rPr lang="en-US" sz="3200" dirty="0" err="1"/>
              <a:t>precip</a:t>
            </a:r>
            <a:r>
              <a:rPr lang="en-US" sz="3200" dirty="0"/>
              <a:t> &gt; 0.75 in AZ/W-NM &amp; </a:t>
            </a:r>
          </a:p>
          <a:p>
            <a:pPr lvl="1"/>
            <a:r>
              <a:rPr lang="en-US" sz="3200" dirty="0"/>
              <a:t>&gt; 1 inch in E-NM between July – Sept for 1979-2017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Average meteorological fields for just those heavy rain days and compare with climatology</a:t>
            </a:r>
          </a:p>
        </p:txBody>
      </p:sp>
    </p:spTree>
    <p:extLst>
      <p:ext uri="{BB962C8B-B14F-4D97-AF65-F5344CB8AC3E}">
        <p14:creationId xmlns:p14="http://schemas.microsoft.com/office/powerpoint/2010/main" val="2590113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1862" y="10167"/>
            <a:ext cx="7004819" cy="959271"/>
          </a:xfrm>
        </p:spPr>
        <p:txBody>
          <a:bodyPr/>
          <a:lstStyle/>
          <a:p>
            <a:r>
              <a:rPr lang="en-US" b="1" dirty="0"/>
              <a:t>Upper-Level Flow Composites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131" y="5211560"/>
            <a:ext cx="513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Composite of AZ/W-NM (Prescott) days &gt; 0.75 inch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15164" y="5211560"/>
            <a:ext cx="483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Composite of E-NM (Melrose Range) days &gt; 1 inch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1539" y="5783853"/>
            <a:ext cx="940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Suggests that upper-level forcing important for AZ but not NM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" t="2409" r="3277"/>
          <a:stretch/>
        </p:blipFill>
        <p:spPr>
          <a:xfrm>
            <a:off x="1987" y="850728"/>
            <a:ext cx="6080760" cy="436083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" t="2931" r="3994"/>
          <a:stretch/>
        </p:blipFill>
        <p:spPr>
          <a:xfrm>
            <a:off x="6111240" y="850728"/>
            <a:ext cx="6080760" cy="43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9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22" y="236510"/>
            <a:ext cx="10959548" cy="904461"/>
          </a:xfrm>
        </p:spPr>
        <p:txBody>
          <a:bodyPr>
            <a:normAutofit/>
          </a:bodyPr>
          <a:lstStyle/>
          <a:p>
            <a:r>
              <a:rPr lang="en-US" b="1" dirty="0"/>
              <a:t>Integrated Vapor Transport (IVT) – AZ/W-NM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43" y="2502073"/>
            <a:ext cx="5605272" cy="4355927"/>
          </a:xfrm>
        </p:spPr>
      </p:pic>
      <p:sp>
        <p:nvSpPr>
          <p:cNvPr id="7" name="TextBox 6"/>
          <p:cNvSpPr txBox="1"/>
          <p:nvPr/>
        </p:nvSpPr>
        <p:spPr>
          <a:xfrm>
            <a:off x="478822" y="1296701"/>
            <a:ext cx="3369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Heavy precipitation AZ/W-NM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2990" y="2132741"/>
            <a:ext cx="15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Climatology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033"/>
            <a:ext cx="6638543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68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25" y="0"/>
            <a:ext cx="10581861" cy="1325563"/>
          </a:xfrm>
        </p:spPr>
        <p:txBody>
          <a:bodyPr>
            <a:normAutofit/>
          </a:bodyPr>
          <a:lstStyle/>
          <a:p>
            <a:r>
              <a:rPr lang="en-US" b="1" dirty="0"/>
              <a:t>Integrated Vapor Transport (IVT) – E-NM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25" y="1311506"/>
            <a:ext cx="28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Heavy precipitation E-NM                                                                                              </a:t>
            </a:r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12" y="2508320"/>
            <a:ext cx="5607588" cy="43513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05953" y="2138988"/>
            <a:ext cx="165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Climatology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838"/>
            <a:ext cx="6584412" cy="5178820"/>
          </a:xfrm>
        </p:spPr>
      </p:pic>
    </p:spTree>
    <p:extLst>
      <p:ext uri="{BB962C8B-B14F-4D97-AF65-F5344CB8AC3E}">
        <p14:creationId xmlns:p14="http://schemas.microsoft.com/office/powerpoint/2010/main" val="3001170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Convective Available Potential Energy (CAPE)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16" y="2513648"/>
            <a:ext cx="5670884" cy="43525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15060" y="2144316"/>
            <a:ext cx="1291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Climatology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90689"/>
            <a:ext cx="652111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3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E-NM precipitation gets its moisture from the Gulf of Mexico while AZ/W-NM gets its moisture from the Gulf of California</a:t>
            </a:r>
          </a:p>
          <a:p>
            <a:r>
              <a:rPr lang="en-US" dirty="0"/>
              <a:t>Two annual peaks of precipitation in AZ/W-NM, single summer peak in E-NM</a:t>
            </a:r>
          </a:p>
          <a:p>
            <a:r>
              <a:rPr lang="en-US" dirty="0"/>
              <a:t>AZ/W-NM precipitation positively correlated with warm E Pacific and Gulf of California SSTs, E-NM precipitation positively correlated with warm E Pacific and Gulf of Mexico SSTs</a:t>
            </a:r>
          </a:p>
          <a:p>
            <a:r>
              <a:rPr lang="en-US" dirty="0"/>
              <a:t>Gulf of California moisture is blocked from reached E-NM and Gulf of Mexico moisture is blocked from reaching AZ/W-NM, due to mountain ranges in NM</a:t>
            </a:r>
          </a:p>
          <a:p>
            <a:r>
              <a:rPr lang="en-US" dirty="0"/>
              <a:t>The North American Monsoon is partitioned into AZ/W-NM and E-NM regimes</a:t>
            </a:r>
          </a:p>
        </p:txBody>
      </p:sp>
    </p:spTree>
    <p:extLst>
      <p:ext uri="{BB962C8B-B14F-4D97-AF65-F5344CB8AC3E}">
        <p14:creationId xmlns:p14="http://schemas.microsoft.com/office/powerpoint/2010/main" val="2485982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 to Dr. Mark Sinclair for his support, mentorship and guidance throughout this research</a:t>
            </a:r>
          </a:p>
          <a:p>
            <a:r>
              <a:rPr lang="en-US" dirty="0"/>
              <a:t>Thank you to Dr. Dorothea Ivanova for her support, mentorship and guidance during last year’s research to allow for this continued work</a:t>
            </a:r>
          </a:p>
          <a:p>
            <a:r>
              <a:rPr lang="en-US" dirty="0"/>
              <a:t>Thank you to NASA Space Grant for funding this research opportunity through Embry-Riddle Aeronautical University, Prescott</a:t>
            </a:r>
          </a:p>
        </p:txBody>
      </p:sp>
    </p:spTree>
    <p:extLst>
      <p:ext uri="{BB962C8B-B14F-4D97-AF65-F5344CB8AC3E}">
        <p14:creationId xmlns:p14="http://schemas.microsoft.com/office/powerpoint/2010/main" val="3494497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i="1" dirty="0">
                <a:solidFill>
                  <a:srgbClr val="333333"/>
                </a:solidFill>
              </a:rPr>
              <a:t>Climate Prediction Center - Monthly Verifications</a:t>
            </a:r>
            <a:r>
              <a:rPr lang="en-US" sz="1600" dirty="0">
                <a:solidFill>
                  <a:srgbClr val="333333"/>
                </a:solidFill>
              </a:rPr>
              <a:t>. https://www.cpc.ncep.noaa.gov/products/predictions/90day/tools/briefing/unger.pri.php. Accessed 2 April 2019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333333"/>
                </a:solidFill>
              </a:rPr>
              <a:t>Mazon</a:t>
            </a:r>
            <a:r>
              <a:rPr lang="en-US" sz="1600" dirty="0">
                <a:solidFill>
                  <a:srgbClr val="333333"/>
                </a:solidFill>
              </a:rPr>
              <a:t>, J. J., Castro, C. L., Adams, D. K., Chang, H.-I., Carrillo, C. M., &amp; </a:t>
            </a:r>
            <a:r>
              <a:rPr lang="en-US" sz="1600" dirty="0" err="1">
                <a:solidFill>
                  <a:srgbClr val="333333"/>
                </a:solidFill>
              </a:rPr>
              <a:t>Brost</a:t>
            </a:r>
            <a:r>
              <a:rPr lang="en-US" sz="1600" dirty="0">
                <a:solidFill>
                  <a:srgbClr val="333333"/>
                </a:solidFill>
              </a:rPr>
              <a:t>, J. J. (2016). Objective Climatological Analysis of Extreme Weather Events in Arizona during the North American Monsoon. </a:t>
            </a:r>
            <a:r>
              <a:rPr lang="en-US" sz="1600" i="1" dirty="0">
                <a:solidFill>
                  <a:srgbClr val="333333"/>
                </a:solidFill>
              </a:rPr>
              <a:t>Journal of Applied Meteorology and Climatology</a:t>
            </a:r>
            <a:r>
              <a:rPr lang="en-US" sz="1600" dirty="0">
                <a:solidFill>
                  <a:srgbClr val="333333"/>
                </a:solidFill>
              </a:rPr>
              <a:t>, </a:t>
            </a:r>
            <a:r>
              <a:rPr lang="en-US" sz="1600" i="1" dirty="0">
                <a:solidFill>
                  <a:srgbClr val="333333"/>
                </a:solidFill>
              </a:rPr>
              <a:t>55</a:t>
            </a:r>
            <a:r>
              <a:rPr lang="en-US" sz="1600" dirty="0">
                <a:solidFill>
                  <a:srgbClr val="333333"/>
                </a:solidFill>
              </a:rPr>
              <a:t>(11), 2431–2450. doi:10.1175/jamc-d-16-0075.1</a:t>
            </a:r>
            <a:endParaRPr lang="en-US" sz="16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Mitchell, D. L.,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Ivanova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D., Rabin, R., Brown, T. J., &amp; Redmond, K. (2002). Gulf of California Sea Surface Temperatures and the North American Monsoon: Mechanistic Implications from Observations. 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Journal of Climate,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(17), 2261-2281. doi:10.1175/1520-0442(2002)0152.0.co;2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Pines, S. (2017, July 18). Sheriff: 9 killed in flash flooding near Payson. </a:t>
            </a:r>
            <a:r>
              <a:rPr lang="en-US" sz="1600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KNXV</a:t>
            </a:r>
            <a:r>
              <a:rPr lang="en-US" sz="1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https://www.abc15.com/news/region-northern-az/payson/four-confirmed-dead-after-search-and-rescue-operation-at-cold-springs-swimming-hole. Accessed 1 April 2019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333333"/>
                </a:solidFill>
              </a:rPr>
              <a:t>Psd</a:t>
            </a:r>
            <a:r>
              <a:rPr lang="en-US" sz="1600" dirty="0">
                <a:solidFill>
                  <a:srgbClr val="333333"/>
                </a:solidFill>
              </a:rPr>
              <a:t>. Risk of Seasonal Climate Extremes in the U.S. Related to ENSO. </a:t>
            </a:r>
            <a:r>
              <a:rPr lang="en-US" sz="1600" i="1" dirty="0">
                <a:solidFill>
                  <a:srgbClr val="333333"/>
                </a:solidFill>
              </a:rPr>
              <a:t>ESRL</a:t>
            </a:r>
            <a:r>
              <a:rPr lang="en-US" sz="1600" dirty="0">
                <a:solidFill>
                  <a:srgbClr val="333333"/>
                </a:solidFill>
              </a:rPr>
              <a:t>. https://www.esrl.noaa.gov/psd/enso/climaterisks/. Accessed 2 April 2019</a:t>
            </a:r>
            <a:endParaRPr lang="en-US" sz="16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4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25833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Times New Roman" panose="02020603050405020304" pitchFamily="18" charset="0"/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4826"/>
            <a:ext cx="3025833" cy="5532437"/>
          </a:xfrm>
        </p:spPr>
        <p:txBody>
          <a:bodyPr>
            <a:normAutofit lnSpcReduction="1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Effects of flooding: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Loss of life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Loss of property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Environmental Hazards</a:t>
            </a:r>
          </a:p>
          <a:p>
            <a:r>
              <a:rPr lang="en-US" dirty="0">
                <a:cs typeface="Times New Roman" panose="02020603050405020304" pitchFamily="18" charset="0"/>
              </a:rPr>
              <a:t>July 2017 Arizona: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Heavy rain fell 8 miles upstream on a burn scar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Family of 10 killed in Payson swimming hole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Deaths included five children ages 2 to 13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E28896-D4D7-452B-BFE9-455325D60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33" y="0"/>
            <a:ext cx="9166167" cy="63847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2222" y="6382616"/>
            <a:ext cx="2053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credit: ABC 15 Arizona</a:t>
            </a:r>
          </a:p>
        </p:txBody>
      </p:sp>
    </p:spTree>
    <p:extLst>
      <p:ext uri="{BB962C8B-B14F-4D97-AF65-F5344CB8AC3E}">
        <p14:creationId xmlns:p14="http://schemas.microsoft.com/office/powerpoint/2010/main" val="1930401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97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3189" y="344906"/>
            <a:ext cx="3665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j-lt"/>
              </a:rPr>
              <a:t>Questions?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1126" y="6497864"/>
            <a:ext cx="218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Monsoon 2018: Peoria, Arizona</a:t>
            </a:r>
          </a:p>
        </p:txBody>
      </p:sp>
    </p:spTree>
    <p:extLst>
      <p:ext uri="{BB962C8B-B14F-4D97-AF65-F5344CB8AC3E}">
        <p14:creationId xmlns:p14="http://schemas.microsoft.com/office/powerpoint/2010/main" val="2891909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Forecast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68"/>
          <a:stretch/>
        </p:blipFill>
        <p:spPr>
          <a:xfrm>
            <a:off x="-1" y="1690688"/>
            <a:ext cx="5180679" cy="51673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2A151B-B10C-4818-A1D3-0D94319B6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78" y="365124"/>
            <a:ext cx="7011322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23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95365-026F-4BB2-B8A0-81DBCEA3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Forecast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BD130-117D-4CFF-8B16-FDDF20D43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7" y="-1"/>
            <a:ext cx="650041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9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344" y="69574"/>
            <a:ext cx="7165571" cy="12967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Research Objectives</a:t>
            </a:r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ECE461FD-2671-4A0A-A4D4-4A83D4B6E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54635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F79FEA-B2C3-4307-9568-5F92C45A83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3482"/>
            <a:ext cx="3754634" cy="34244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77478" y="1358354"/>
            <a:ext cx="8514522" cy="4962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goal is to understand the see-saw between Arizona (AZ) and New Mexico (NM) precipitation during the North American Monsoon (NAM).</a:t>
            </a:r>
          </a:p>
          <a:p>
            <a:pPr marL="80010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Why is it sometimes wet in AZ and dry in NM and vice-versa? </a:t>
            </a:r>
          </a:p>
          <a:p>
            <a:pPr marL="80010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Can we differentiate between summer monsoon precipitation over AZ and NM by identifying moisture sources and climate linkages?</a:t>
            </a:r>
          </a:p>
          <a:p>
            <a:pPr marL="80010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This would enable better forecasts of precipitation over AZ &amp; NM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5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09D8F-5252-447B-B290-B15E0872F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63" y="-39062"/>
            <a:ext cx="4366682" cy="1136341"/>
          </a:xfrm>
          <a:noFill/>
          <a:ln w="19050">
            <a:noFill/>
          </a:ln>
        </p:spPr>
        <p:txBody>
          <a:bodyPr wrap="square">
            <a:normAutofit/>
          </a:bodyPr>
          <a:lstStyle/>
          <a:p>
            <a:pPr algn="ctr"/>
            <a:r>
              <a:rPr lang="en-US" b="1" dirty="0">
                <a:cs typeface="Times New Roman" panose="02020603050405020304" pitchFamily="18" charset="0"/>
              </a:rPr>
              <a:t>NAM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0C49C-5ABC-40C4-ABA1-F32ED5D3C3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" r="2" b="2"/>
          <a:stretch/>
        </p:blipFill>
        <p:spPr>
          <a:xfrm>
            <a:off x="4578745" y="0"/>
            <a:ext cx="6559396" cy="6858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396946" y="1046567"/>
            <a:ext cx="2399803" cy="3879688"/>
            <a:chOff x="6390861" y="1046567"/>
            <a:chExt cx="2399803" cy="3879688"/>
          </a:xfrm>
        </p:grpSpPr>
        <p:sp>
          <p:nvSpPr>
            <p:cNvPr id="5" name="TextBox 4"/>
            <p:cNvSpPr txBox="1"/>
            <p:nvPr/>
          </p:nvSpPr>
          <p:spPr>
            <a:xfrm>
              <a:off x="6987209" y="4403035"/>
              <a:ext cx="1093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May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90862" y="3611099"/>
              <a:ext cx="17890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Early June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90861" y="2947804"/>
              <a:ext cx="1600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Mid June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38122" y="1949341"/>
              <a:ext cx="1600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Late June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5493" y="1046567"/>
              <a:ext cx="8100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July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7732643" y="4663684"/>
              <a:ext cx="834887" cy="22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7955777" y="3928189"/>
              <a:ext cx="834887" cy="22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7638223" y="3178636"/>
              <a:ext cx="541682" cy="6672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0016630" y="0"/>
            <a:ext cx="217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Northward progression of high pressure during early summer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2A1CA-F51B-40C3-9C7F-CA6E249C0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1097279"/>
            <a:ext cx="5447211" cy="5027641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High pressure propagates northward until it reaches the Four Corners area</a:t>
            </a:r>
          </a:p>
          <a:p>
            <a:r>
              <a:rPr lang="en-US" dirty="0">
                <a:cs typeface="Times New Roman" panose="02020603050405020304" pitchFamily="18" charset="0"/>
              </a:rPr>
              <a:t>Sea surface temperatures (SSTs) increase along the Gulf of California (GOC) and Eastern Pacific</a:t>
            </a:r>
          </a:p>
          <a:p>
            <a:r>
              <a:rPr lang="en-US" dirty="0">
                <a:cs typeface="Times New Roman" panose="02020603050405020304" pitchFamily="18" charset="0"/>
              </a:rPr>
              <a:t>Seasonal reversal of winds</a:t>
            </a:r>
          </a:p>
          <a:p>
            <a:r>
              <a:rPr lang="en-US" dirty="0">
                <a:cs typeface="Times New Roman" panose="02020603050405020304" pitchFamily="18" charset="0"/>
              </a:rPr>
              <a:t>Responsible for ~40% of SW U.S. annual rainfall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1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15513-942E-4E9B-8162-DBB02318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2E988-0CCC-448A-85C9-C2B29AAE0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50017" cy="4351338"/>
          </a:xfrm>
        </p:spPr>
        <p:txBody>
          <a:bodyPr/>
          <a:lstStyle/>
          <a:p>
            <a:r>
              <a:rPr lang="en-US" dirty="0"/>
              <a:t>Meteorological Analysis &amp; Diagnosis Software (MADS)</a:t>
            </a:r>
          </a:p>
          <a:p>
            <a:pPr lvl="1"/>
            <a:r>
              <a:rPr lang="en-US" dirty="0"/>
              <a:t>Data and graphics software for the Meteorology Program at Embry-Riddle Aeronautical University, Prescott</a:t>
            </a:r>
          </a:p>
          <a:p>
            <a:pPr lvl="1"/>
            <a:r>
              <a:rPr lang="en-US" dirty="0"/>
              <a:t>Ability to produce maps, cross &amp; time-sections, vertical profiles and soundings</a:t>
            </a:r>
          </a:p>
          <a:p>
            <a:r>
              <a:rPr lang="en-US" dirty="0"/>
              <a:t>Access to NOAA archives from 1948 - present</a:t>
            </a:r>
          </a:p>
        </p:txBody>
      </p:sp>
    </p:spTree>
    <p:extLst>
      <p:ext uri="{BB962C8B-B14F-4D97-AF65-F5344CB8AC3E}">
        <p14:creationId xmlns:p14="http://schemas.microsoft.com/office/powerpoint/2010/main" val="391254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7054" y="0"/>
            <a:ext cx="3746187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Winter Flow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1" t="7536" r="4561" b="3768"/>
          <a:stretch/>
        </p:blipFill>
        <p:spPr>
          <a:xfrm>
            <a:off x="0" y="79513"/>
            <a:ext cx="8100391" cy="608274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A0AA14-60C7-462C-9048-F843075944B2}"/>
              </a:ext>
            </a:extLst>
          </p:cNvPr>
          <p:cNvSpPr txBox="1"/>
          <p:nvPr/>
        </p:nvSpPr>
        <p:spPr>
          <a:xfrm>
            <a:off x="8157055" y="1305340"/>
            <a:ext cx="374618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Westerly flow over entire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Higher dewpoints over Pacific and Gulf, drier inland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40% of the annual precipitation is from the Pacific in winter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63586" y="6162261"/>
            <a:ext cx="43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Shaded contours are dew point (moisture)</a:t>
            </a:r>
          </a:p>
        </p:txBody>
      </p:sp>
    </p:spTree>
    <p:extLst>
      <p:ext uri="{BB962C8B-B14F-4D97-AF65-F5344CB8AC3E}">
        <p14:creationId xmlns:p14="http://schemas.microsoft.com/office/powerpoint/2010/main" val="220124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222" y="0"/>
            <a:ext cx="3746188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Summer Flow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9D8EF0-3176-4957-BDA6-83254B7E1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4581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7C8629-AC34-4A49-938A-DB2DF9CB560F}"/>
              </a:ext>
            </a:extLst>
          </p:cNvPr>
          <p:cNvSpPr txBox="1"/>
          <p:nvPr/>
        </p:nvSpPr>
        <p:spPr>
          <a:xfrm>
            <a:off x="8221222" y="1325563"/>
            <a:ext cx="37461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Over AZ and western NM, SSW flow from GOC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Over eastern NM,   SSE flow from Gulf of Mexico (GOM)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Different moisture sources for AZ vs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Higher dewpoints over CONUS and the SW  than in winter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Freeform 2"/>
          <p:cNvSpPr/>
          <p:nvPr/>
        </p:nvSpPr>
        <p:spPr>
          <a:xfrm>
            <a:off x="6194453" y="3498574"/>
            <a:ext cx="902086" cy="1639956"/>
          </a:xfrm>
          <a:custGeom>
            <a:avLst/>
            <a:gdLst>
              <a:gd name="connsiteX0" fmla="*/ 902086 w 902086"/>
              <a:gd name="connsiteY0" fmla="*/ 1639956 h 1639956"/>
              <a:gd name="connsiteX1" fmla="*/ 554217 w 902086"/>
              <a:gd name="connsiteY1" fmla="*/ 1232452 h 1639956"/>
              <a:gd name="connsiteX2" fmla="*/ 116895 w 902086"/>
              <a:gd name="connsiteY2" fmla="*/ 904461 h 1639956"/>
              <a:gd name="connsiteX3" fmla="*/ 7564 w 902086"/>
              <a:gd name="connsiteY3" fmla="*/ 407504 h 1639956"/>
              <a:gd name="connsiteX4" fmla="*/ 275921 w 902086"/>
              <a:gd name="connsiteY4" fmla="*/ 0 h 1639956"/>
              <a:gd name="connsiteX5" fmla="*/ 275921 w 902086"/>
              <a:gd name="connsiteY5" fmla="*/ 0 h 16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2086" h="1639956">
                <a:moveTo>
                  <a:pt x="902086" y="1639956"/>
                </a:moveTo>
                <a:cubicBezTo>
                  <a:pt x="793584" y="1497495"/>
                  <a:pt x="685082" y="1355034"/>
                  <a:pt x="554217" y="1232452"/>
                </a:cubicBezTo>
                <a:cubicBezTo>
                  <a:pt x="423352" y="1109870"/>
                  <a:pt x="208004" y="1041952"/>
                  <a:pt x="116895" y="904461"/>
                </a:cubicBezTo>
                <a:cubicBezTo>
                  <a:pt x="25786" y="766970"/>
                  <a:pt x="-18940" y="558247"/>
                  <a:pt x="7564" y="407504"/>
                </a:cubicBezTo>
                <a:cubicBezTo>
                  <a:pt x="34068" y="256761"/>
                  <a:pt x="275921" y="0"/>
                  <a:pt x="275921" y="0"/>
                </a:cubicBezTo>
                <a:lnTo>
                  <a:pt x="275921" y="0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893060" y="3478696"/>
            <a:ext cx="672853" cy="1212574"/>
          </a:xfrm>
          <a:custGeom>
            <a:avLst/>
            <a:gdLst>
              <a:gd name="connsiteX0" fmla="*/ 165957 w 672853"/>
              <a:gd name="connsiteY0" fmla="*/ 1212574 h 1212574"/>
              <a:gd name="connsiteX1" fmla="*/ 26810 w 672853"/>
              <a:gd name="connsiteY1" fmla="*/ 904461 h 1212574"/>
              <a:gd name="connsiteX2" fmla="*/ 66566 w 672853"/>
              <a:gd name="connsiteY2" fmla="*/ 487017 h 1212574"/>
              <a:gd name="connsiteX3" fmla="*/ 672853 w 672853"/>
              <a:gd name="connsiteY3" fmla="*/ 0 h 1212574"/>
              <a:gd name="connsiteX4" fmla="*/ 672853 w 672853"/>
              <a:gd name="connsiteY4" fmla="*/ 0 h 121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853" h="1212574">
                <a:moveTo>
                  <a:pt x="165957" y="1212574"/>
                </a:moveTo>
                <a:cubicBezTo>
                  <a:pt x="104666" y="1118980"/>
                  <a:pt x="43375" y="1025387"/>
                  <a:pt x="26810" y="904461"/>
                </a:cubicBezTo>
                <a:cubicBezTo>
                  <a:pt x="10245" y="783535"/>
                  <a:pt x="-41108" y="637760"/>
                  <a:pt x="66566" y="487017"/>
                </a:cubicBezTo>
                <a:cubicBezTo>
                  <a:pt x="174240" y="336274"/>
                  <a:pt x="672853" y="0"/>
                  <a:pt x="672853" y="0"/>
                </a:cubicBezTo>
                <a:lnTo>
                  <a:pt x="672853" y="0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56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BF090-8B48-4A51-8AED-EFC5C399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0190" y="430050"/>
            <a:ext cx="3114261" cy="1013791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AZ/W-NM </a:t>
            </a:r>
            <a:r>
              <a:rPr lang="en-US" b="1" dirty="0" err="1"/>
              <a:t>Climograph</a:t>
            </a:r>
            <a:endParaRPr lang="en-US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35516" cy="6858000"/>
          </a:xfrm>
        </p:spPr>
      </p:pic>
      <p:sp>
        <p:nvSpPr>
          <p:cNvPr id="3" name="Left Brace 2"/>
          <p:cNvSpPr/>
          <p:nvPr/>
        </p:nvSpPr>
        <p:spPr>
          <a:xfrm rot="5400000">
            <a:off x="1416774" y="4617651"/>
            <a:ext cx="317840" cy="105680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7293" y="4027758"/>
            <a:ext cx="1426928" cy="1291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Winter storms from the Pacific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1783" y="3920049"/>
            <a:ext cx="1426928" cy="69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Summer monsoon</a:t>
            </a:r>
          </a:p>
        </p:txBody>
      </p:sp>
      <p:sp>
        <p:nvSpPr>
          <p:cNvPr id="8" name="Left Brace 7"/>
          <p:cNvSpPr/>
          <p:nvPr/>
        </p:nvSpPr>
        <p:spPr>
          <a:xfrm rot="5400000">
            <a:off x="4245480" y="4175687"/>
            <a:ext cx="368423" cy="1174416"/>
          </a:xfrm>
          <a:prstGeom prst="leftBrace">
            <a:avLst>
              <a:gd name="adj1" fmla="val 0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5514" y="1659285"/>
            <a:ext cx="44236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Winter precipitation from Pacific storms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Tapers off in spring when dry air dominates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Intensifies over summer with advection of moisture from GOC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Two distinct </a:t>
            </a:r>
            <a:r>
              <a:rPr lang="en-US" sz="2800" dirty="0" err="1"/>
              <a:t>precip</a:t>
            </a:r>
            <a:r>
              <a:rPr lang="en-US" sz="2800" dirty="0"/>
              <a:t> regimes</a:t>
            </a:r>
          </a:p>
        </p:txBody>
      </p:sp>
    </p:spTree>
    <p:extLst>
      <p:ext uri="{BB962C8B-B14F-4D97-AF65-F5344CB8AC3E}">
        <p14:creationId xmlns:p14="http://schemas.microsoft.com/office/powerpoint/2010/main" val="134675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98" y="0"/>
            <a:ext cx="7645483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4BF090-8B48-4A51-8AED-EFC5C399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607" y="69574"/>
            <a:ext cx="4540897" cy="101379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E-NM </a:t>
            </a:r>
            <a:r>
              <a:rPr lang="en-US" b="1" dirty="0" err="1"/>
              <a:t>Climograph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96607" y="1544087"/>
            <a:ext cx="464546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Single August precipitation maximum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Quite different from the two AZ </a:t>
            </a:r>
            <a:r>
              <a:rPr lang="en-US" sz="2400" dirty="0" err="1"/>
              <a:t>precip</a:t>
            </a:r>
            <a:r>
              <a:rPr lang="en-US" sz="2400" dirty="0"/>
              <a:t> seasons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Suggests different moisture sources &amp; circulation patterns</a:t>
            </a:r>
          </a:p>
        </p:txBody>
      </p:sp>
    </p:spTree>
    <p:extLst>
      <p:ext uri="{BB962C8B-B14F-4D97-AF65-F5344CB8AC3E}">
        <p14:creationId xmlns:p14="http://schemas.microsoft.com/office/powerpoint/2010/main" val="2408885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</TotalTime>
  <Words>866</Words>
  <Application>Microsoft Office PowerPoint</Application>
  <PresentationFormat>Widescreen</PresentationFormat>
  <Paragraphs>108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Investigations of Precipitation Partitioning  Between Arizona and New Mexico  During the North American Monsoon</vt:lpstr>
      <vt:lpstr>Motivation</vt:lpstr>
      <vt:lpstr>Research Objectives</vt:lpstr>
      <vt:lpstr>NAM Overview</vt:lpstr>
      <vt:lpstr>Methodology</vt:lpstr>
      <vt:lpstr>Winter Flow</vt:lpstr>
      <vt:lpstr>Summer Flow</vt:lpstr>
      <vt:lpstr>AZ/W-NM Climograph</vt:lpstr>
      <vt:lpstr>E-NM Climograph</vt:lpstr>
      <vt:lpstr>PowerPoint Presentation</vt:lpstr>
      <vt:lpstr>Can we identify moisture sources from precipitation/SST correlations?</vt:lpstr>
      <vt:lpstr>Composite Analysis</vt:lpstr>
      <vt:lpstr>Upper-Level Flow Composites</vt:lpstr>
      <vt:lpstr>Integrated Vapor Transport (IVT) – AZ/W-NM</vt:lpstr>
      <vt:lpstr>Integrated Vapor Transport (IVT) – E-NM</vt:lpstr>
      <vt:lpstr>Convective Available Potential Energy (CAPE)</vt:lpstr>
      <vt:lpstr>Conclusion</vt:lpstr>
      <vt:lpstr>Acknowledgments</vt:lpstr>
      <vt:lpstr>References</vt:lpstr>
      <vt:lpstr>PowerPoint Presentation</vt:lpstr>
      <vt:lpstr>Forecast</vt:lpstr>
      <vt:lpstr>Forecast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Investigations Of Partitioning Between Arizona And New Mexico During The North American Monsoon And The Identification Of Moisture Sources And Climate Linkages</dc:title>
  <dc:creator>Sin</dc:creator>
  <cp:lastModifiedBy>Cynthia Kobold</cp:lastModifiedBy>
  <cp:revision>188</cp:revision>
  <dcterms:created xsi:type="dcterms:W3CDTF">2018-11-26T01:41:06Z</dcterms:created>
  <dcterms:modified xsi:type="dcterms:W3CDTF">2019-04-02T02:27:30Z</dcterms:modified>
</cp:coreProperties>
</file>